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66" r:id="rId14"/>
    <p:sldId id="270" r:id="rId15"/>
    <p:sldId id="271" r:id="rId16"/>
    <p:sldId id="272" r:id="rId17"/>
    <p:sldId id="274" r:id="rId18"/>
    <p:sldId id="273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el Robbeloth" initials="MR" lastIdx="1" clrIdx="0">
    <p:extLst>
      <p:ext uri="{19B8F6BF-5375-455C-9EA6-DF929625EA0E}">
        <p15:presenceInfo xmlns:p15="http://schemas.microsoft.com/office/powerpoint/2012/main" userId="3443b935bb4bc05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2913" autoAdjust="0"/>
  </p:normalViewPr>
  <p:slideViewPr>
    <p:cSldViewPr snapToGrid="0">
      <p:cViewPr varScale="1">
        <p:scale>
          <a:sx n="72" d="100"/>
          <a:sy n="72" d="100"/>
        </p:scale>
        <p:origin x="1544" y="2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968CB5-FC0C-44FF-B23F-8A2A4CAF55AD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B7F35E-2F9E-4A07-BEAB-07EAFEB41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29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quare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uroboros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Reincarnation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Droste</a:t>
            </a:r>
            <a:r>
              <a:rPr lang="en-US" dirty="0"/>
              <a:t> effect is a visual example of what we are going to discuss today. </a:t>
            </a:r>
          </a:p>
          <a:p>
            <a:r>
              <a:rPr lang="en-US" dirty="0"/>
              <a:t>18</a:t>
            </a:r>
            <a:r>
              <a:rPr lang="en-US" baseline="30000" dirty="0"/>
              <a:t>th</a:t>
            </a:r>
            <a:r>
              <a:rPr lang="en-US" dirty="0"/>
              <a:t>/19</a:t>
            </a:r>
            <a:r>
              <a:rPr lang="en-US" baseline="30000" dirty="0"/>
              <a:t>th</a:t>
            </a:r>
            <a:r>
              <a:rPr lang="en-US" dirty="0"/>
              <a:t> century </a:t>
            </a:r>
            <a:r>
              <a:rPr lang="en-US"/>
              <a:t>satire magazine.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8597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987 98 9</a:t>
            </a:r>
          </a:p>
          <a:p>
            <a:r>
              <a:rPr lang="en-US" dirty="0"/>
              <a:t>Nine</a:t>
            </a:r>
          </a:p>
          <a:p>
            <a:r>
              <a:rPr lang="en-US" dirty="0"/>
              <a:t>Eight</a:t>
            </a:r>
          </a:p>
          <a:p>
            <a:r>
              <a:rPr lang="en-US" dirty="0"/>
              <a:t>Seven</a:t>
            </a:r>
          </a:p>
          <a:p>
            <a:r>
              <a:rPr lang="en-US" dirty="0"/>
              <a:t>What if we left out the check for number &lt; 10. What would happen? That’s right </a:t>
            </a:r>
            <a:r>
              <a:rPr lang="en-US" dirty="0" err="1"/>
              <a:t>stackoverflow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10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tiling with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Square"/>
              </a:rPr>
              <a:t>squares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whose side lengths are successive Fibonacci numbers: 1, 1, 2, 3, 5, 8, 13 and 21.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Core of the method definition must be if-else statement/branching statement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One/more branches should include recursive invocation of the method (make the problem smaller)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One/more branches should not include a recursive innovation (get out of the maze-like Celebration Florida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); base case(s), stopping case(s)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077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33B3"/>
                </a:solidFill>
                <a:effectLst/>
              </a:rPr>
              <a:t>// instead of more than one base case, more than one recursive case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33B3"/>
                </a:solidFill>
                <a:effectLst/>
              </a:rPr>
              <a:t>private static int </a:t>
            </a:r>
            <a:r>
              <a:rPr lang="en-US" dirty="0" err="1">
                <a:solidFill>
                  <a:srgbClr val="00627A"/>
                </a:solidFill>
                <a:effectLst/>
              </a:rPr>
              <a:t>countNumberOfZeros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>
                <a:solidFill>
                  <a:srgbClr val="0033B3"/>
                </a:solidFill>
                <a:effectLst/>
              </a:rPr>
              <a:t>long </a:t>
            </a:r>
            <a:r>
              <a:rPr lang="en-US" dirty="0">
                <a:solidFill>
                  <a:srgbClr val="000000"/>
                </a:solidFill>
                <a:effectLst/>
              </a:rPr>
              <a:t>value</a:t>
            </a:r>
            <a:r>
              <a:rPr lang="en-US" dirty="0">
                <a:solidFill>
                  <a:srgbClr val="080808"/>
                </a:solidFill>
                <a:effectLst/>
              </a:rPr>
              <a:t>) {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    </a:t>
            </a:r>
            <a:r>
              <a:rPr lang="en-US" dirty="0">
                <a:solidFill>
                  <a:srgbClr val="0033B3"/>
                </a:solidFill>
                <a:effectLst/>
              </a:rPr>
              <a:t>if 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>
                <a:solidFill>
                  <a:srgbClr val="000000"/>
                </a:solidFill>
                <a:effectLst/>
              </a:rPr>
              <a:t>value </a:t>
            </a:r>
            <a:r>
              <a:rPr lang="en-US" dirty="0">
                <a:solidFill>
                  <a:srgbClr val="080808"/>
                </a:solidFill>
                <a:effectLst/>
              </a:rPr>
              <a:t>== </a:t>
            </a:r>
            <a:r>
              <a:rPr lang="en-US" dirty="0">
                <a:solidFill>
                  <a:srgbClr val="1750EB"/>
                </a:solidFill>
                <a:effectLst/>
              </a:rPr>
              <a:t>0</a:t>
            </a:r>
            <a:r>
              <a:rPr lang="en-US" dirty="0">
                <a:solidFill>
                  <a:srgbClr val="080808"/>
                </a:solidFill>
                <a:effectLst/>
              </a:rPr>
              <a:t>) {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        </a:t>
            </a:r>
            <a:r>
              <a:rPr lang="en-US" dirty="0">
                <a:solidFill>
                  <a:srgbClr val="0033B3"/>
                </a:solidFill>
                <a:effectLst/>
              </a:rPr>
              <a:t>return </a:t>
            </a:r>
            <a:r>
              <a:rPr lang="en-US" dirty="0">
                <a:solidFill>
                  <a:srgbClr val="1750EB"/>
                </a:solidFill>
                <a:effectLst/>
              </a:rPr>
              <a:t>0</a:t>
            </a:r>
            <a:r>
              <a:rPr lang="en-US" dirty="0">
                <a:solidFill>
                  <a:srgbClr val="080808"/>
                </a:solidFill>
                <a:effectLst/>
              </a:rPr>
              <a:t>; </a:t>
            </a:r>
            <a:r>
              <a:rPr lang="en-US" i="1" dirty="0">
                <a:solidFill>
                  <a:srgbClr val="8C8C8C"/>
                </a:solidFill>
                <a:effectLst/>
              </a:rPr>
              <a:t>// base case, not a real zero in number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    </a:t>
            </a:r>
            <a:r>
              <a:rPr lang="en-US" dirty="0">
                <a:solidFill>
                  <a:srgbClr val="080808"/>
                </a:solidFill>
                <a:effectLst/>
              </a:rPr>
              <a:t>}</a:t>
            </a:r>
            <a:r>
              <a:rPr lang="en-US" dirty="0">
                <a:solidFill>
                  <a:srgbClr val="0033B3"/>
                </a:solidFill>
                <a:effectLst/>
              </a:rPr>
              <a:t>else if 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>
                <a:solidFill>
                  <a:srgbClr val="000000"/>
                </a:solidFill>
                <a:effectLst/>
              </a:rPr>
              <a:t>value </a:t>
            </a:r>
            <a:r>
              <a:rPr lang="en-US" dirty="0">
                <a:solidFill>
                  <a:srgbClr val="080808"/>
                </a:solidFill>
                <a:effectLst/>
              </a:rPr>
              <a:t>% </a:t>
            </a:r>
            <a:r>
              <a:rPr lang="en-US" dirty="0">
                <a:solidFill>
                  <a:srgbClr val="1750EB"/>
                </a:solidFill>
                <a:effectLst/>
              </a:rPr>
              <a:t>10 </a:t>
            </a:r>
            <a:r>
              <a:rPr lang="en-US" dirty="0">
                <a:solidFill>
                  <a:srgbClr val="080808"/>
                </a:solidFill>
                <a:effectLst/>
              </a:rPr>
              <a:t>== </a:t>
            </a:r>
            <a:r>
              <a:rPr lang="en-US" dirty="0">
                <a:solidFill>
                  <a:srgbClr val="1750EB"/>
                </a:solidFill>
                <a:effectLst/>
              </a:rPr>
              <a:t>0</a:t>
            </a:r>
            <a:r>
              <a:rPr lang="en-US" dirty="0">
                <a:solidFill>
                  <a:srgbClr val="080808"/>
                </a:solidFill>
                <a:effectLst/>
              </a:rPr>
              <a:t>) { </a:t>
            </a:r>
            <a:r>
              <a:rPr lang="en-US" i="1" dirty="0">
                <a:solidFill>
                  <a:srgbClr val="8C8C8C"/>
                </a:solidFill>
                <a:effectLst/>
              </a:rPr>
              <a:t>// reduction step, case 1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        </a:t>
            </a:r>
            <a:r>
              <a:rPr lang="en-US" dirty="0">
                <a:solidFill>
                  <a:srgbClr val="0033B3"/>
                </a:solidFill>
                <a:effectLst/>
              </a:rPr>
              <a:t>return </a:t>
            </a:r>
            <a:r>
              <a:rPr lang="en-US" dirty="0">
                <a:solidFill>
                  <a:srgbClr val="1750EB"/>
                </a:solidFill>
                <a:effectLst/>
              </a:rPr>
              <a:t>1 </a:t>
            </a:r>
            <a:r>
              <a:rPr lang="en-US" dirty="0">
                <a:solidFill>
                  <a:srgbClr val="080808"/>
                </a:solidFill>
                <a:effectLst/>
              </a:rPr>
              <a:t>+ </a:t>
            </a:r>
            <a:r>
              <a:rPr lang="en-US" i="1" dirty="0" err="1">
                <a:solidFill>
                  <a:srgbClr val="080808"/>
                </a:solidFill>
                <a:effectLst/>
              </a:rPr>
              <a:t>countNumberOfZeros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>
                <a:solidFill>
                  <a:srgbClr val="000000"/>
                </a:solidFill>
                <a:effectLst/>
              </a:rPr>
              <a:t>value </a:t>
            </a:r>
            <a:r>
              <a:rPr lang="en-US" dirty="0">
                <a:solidFill>
                  <a:srgbClr val="080808"/>
                </a:solidFill>
                <a:effectLst/>
              </a:rPr>
              <a:t>/ </a:t>
            </a:r>
            <a:r>
              <a:rPr lang="en-US" dirty="0">
                <a:solidFill>
                  <a:srgbClr val="1750EB"/>
                </a:solidFill>
                <a:effectLst/>
              </a:rPr>
              <a:t>10</a:t>
            </a:r>
            <a:r>
              <a:rPr lang="en-US" dirty="0">
                <a:solidFill>
                  <a:srgbClr val="080808"/>
                </a:solidFill>
                <a:effectLst/>
              </a:rPr>
              <a:t>);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    }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    </a:t>
            </a:r>
            <a:r>
              <a:rPr lang="en-US" dirty="0">
                <a:solidFill>
                  <a:srgbClr val="0033B3"/>
                </a:solidFill>
                <a:effectLst/>
              </a:rPr>
              <a:t>else </a:t>
            </a:r>
            <a:r>
              <a:rPr lang="en-US" dirty="0">
                <a:solidFill>
                  <a:srgbClr val="080808"/>
                </a:solidFill>
                <a:effectLst/>
              </a:rPr>
              <a:t>{ </a:t>
            </a:r>
            <a:r>
              <a:rPr lang="en-US" i="1" dirty="0">
                <a:solidFill>
                  <a:srgbClr val="8C8C8C"/>
                </a:solidFill>
                <a:effectLst/>
              </a:rPr>
              <a:t>// reduction step case 2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        </a:t>
            </a:r>
            <a:r>
              <a:rPr lang="en-US" dirty="0">
                <a:solidFill>
                  <a:srgbClr val="0033B3"/>
                </a:solidFill>
                <a:effectLst/>
              </a:rPr>
              <a:t>return </a:t>
            </a:r>
            <a:r>
              <a:rPr lang="en-US" dirty="0">
                <a:solidFill>
                  <a:srgbClr val="1750EB"/>
                </a:solidFill>
                <a:effectLst/>
              </a:rPr>
              <a:t>0 </a:t>
            </a:r>
            <a:r>
              <a:rPr lang="en-US" dirty="0">
                <a:solidFill>
                  <a:srgbClr val="080808"/>
                </a:solidFill>
                <a:effectLst/>
              </a:rPr>
              <a:t>+ </a:t>
            </a:r>
            <a:r>
              <a:rPr lang="en-US" i="1" dirty="0" err="1">
                <a:solidFill>
                  <a:srgbClr val="080808"/>
                </a:solidFill>
                <a:effectLst/>
              </a:rPr>
              <a:t>countNumberOfZeros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>
                <a:solidFill>
                  <a:srgbClr val="000000"/>
                </a:solidFill>
                <a:effectLst/>
              </a:rPr>
              <a:t>value </a:t>
            </a:r>
            <a:r>
              <a:rPr lang="en-US" dirty="0">
                <a:solidFill>
                  <a:srgbClr val="080808"/>
                </a:solidFill>
                <a:effectLst/>
              </a:rPr>
              <a:t>/ </a:t>
            </a:r>
            <a:r>
              <a:rPr lang="en-US" dirty="0">
                <a:solidFill>
                  <a:srgbClr val="1750EB"/>
                </a:solidFill>
                <a:effectLst/>
              </a:rPr>
              <a:t>10</a:t>
            </a:r>
            <a:r>
              <a:rPr lang="en-US" dirty="0">
                <a:solidFill>
                  <a:srgbClr val="080808"/>
                </a:solidFill>
                <a:effectLst/>
              </a:rPr>
              <a:t>);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    }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}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537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cut, 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MathJax_Math-italic"/>
              </a:rPr>
              <a:t>x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MathJax_Main"/>
              </a:rPr>
              <a:t>/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inherit"/>
              </a:rPr>
              <a:t>4</a:t>
            </a:r>
            <a:r>
              <a:rPr lang="en-US" b="0" i="0" dirty="0">
                <a:solidFill>
                  <a:srgbClr val="232629"/>
                </a:solidFill>
                <a:effectLst/>
                <a:latin typeface="Georgia" panose="02040502050405020303" pitchFamily="18" charset="0"/>
              </a:rPr>
              <a:t> is removed, where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MathJax_Math-italic"/>
              </a:rPr>
              <a:t>x</a:t>
            </a:r>
            <a:r>
              <a:rPr lang="en-US" b="0" i="0" dirty="0">
                <a:solidFill>
                  <a:srgbClr val="232629"/>
                </a:solidFill>
                <a:effectLst/>
                <a:latin typeface="Georgia" panose="02040502050405020303" pitchFamily="18" charset="0"/>
              </a:rPr>
              <a:t> is the original triangle’s area</a:t>
            </a:r>
          </a:p>
          <a:p>
            <a:r>
              <a:rPr lang="en-US" b="0" i="0" dirty="0">
                <a:solidFill>
                  <a:srgbClr val="232629"/>
                </a:solidFill>
                <a:effectLst/>
                <a:latin typeface="Georgia" panose="02040502050405020303" pitchFamily="18" charset="0"/>
              </a:rPr>
              <a:t>Second cut 3x/16 is removed</a:t>
            </a:r>
            <a:endParaRPr lang="en-US" dirty="0"/>
          </a:p>
          <a:p>
            <a:r>
              <a:rPr lang="en-US" dirty="0"/>
              <a:t>A1 first term of geometric sequence and r is common ratio. Plug in those terms</a:t>
            </a:r>
          </a:p>
          <a:p>
            <a:r>
              <a:rPr lang="en-US" dirty="0"/>
              <a:t>Geometric series being </a:t>
            </a:r>
            <a:r>
              <a:rPr lang="en-US" dirty="0" err="1"/>
              <a:t>ar</a:t>
            </a:r>
            <a:r>
              <a:rPr lang="en-US" dirty="0"/>
              <a:t> = </a:t>
            </a:r>
            <a:r>
              <a:rPr lang="en-US" dirty="0" err="1"/>
              <a:t>ar</a:t>
            </a:r>
            <a:r>
              <a:rPr lang="en-US" dirty="0"/>
              <a:t> + ar^2 + ar^3 … </a:t>
            </a:r>
            <a:r>
              <a:rPr lang="en-US" dirty="0">
                <a:sym typeface="Wingdings" panose="05000000000000000000" pitchFamily="2" charset="2"/>
              </a:rPr>
              <a:t> closed form (Finite # of terms) is a/(1-r) ; |r| &lt;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582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1, 4, 13, 40, 121, 364, 1093, 3280, 9841, 29524,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046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 through onboard example</a:t>
            </a:r>
          </a:p>
          <a:p>
            <a:r>
              <a:rPr lang="en-US" dirty="0"/>
              <a:t>The middle of the array.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962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100,000 elements in screen grab</a:t>
            </a:r>
          </a:p>
          <a:p>
            <a:r>
              <a:rPr lang="en-US" dirty="0"/>
              <a:t>1.613 ms</a:t>
            </a:r>
          </a:p>
          <a:p>
            <a:r>
              <a:rPr lang="en-US" dirty="0"/>
              <a:t>Vs</a:t>
            </a:r>
          </a:p>
          <a:p>
            <a:r>
              <a:rPr lang="en-US" dirty="0"/>
              <a:t>139.5 us</a:t>
            </a:r>
          </a:p>
          <a:p>
            <a:r>
              <a:rPr lang="en-US" dirty="0"/>
              <a:t>For typical case</a:t>
            </a:r>
          </a:p>
          <a:p>
            <a:r>
              <a:rPr lang="en-US" dirty="0"/>
              <a:t>Caching taking effect on last one, would need multiple runs w/ restart of IDE and maybe system.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844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MergeSort</a:t>
            </a:r>
            <a:r>
              <a:rPr lang="en-US" dirty="0"/>
              <a:t> could be nice as well. N log n for average/worst case complexity</a:t>
            </a:r>
          </a:p>
          <a:p>
            <a:r>
              <a:rPr lang="en-US" dirty="0"/>
              <a:t>Split into halves, work first half, work second half, merge by sorting two elements and then returning to higher </a:t>
            </a:r>
          </a:p>
          <a:p>
            <a:r>
              <a:rPr lang="en-US" dirty="0"/>
              <a:t>Copy before or after on merging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406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819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Making sourdough</a:t>
            </a:r>
          </a:p>
          <a:p>
            <a:r>
              <a:rPr lang="en-US" dirty="0"/>
              <a:t>To make sourdough you start with some sourdough from the last time</a:t>
            </a:r>
          </a:p>
          <a:p>
            <a:r>
              <a:rPr lang="en-US" dirty="0"/>
              <a:t>It uses itself to solve the problem of making some food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20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the students this question?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42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don’t want this program to keep calling the same routine over and over again…</a:t>
            </a:r>
          </a:p>
          <a:p>
            <a:r>
              <a:rPr lang="en-US" dirty="0"/>
              <a:t>We need to work our way down to the </a:t>
            </a:r>
            <a:r>
              <a:rPr lang="en-US" b="1" dirty="0"/>
              <a:t>base case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659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64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u="sng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/>
              </a:rPr>
              <a:t>Ouroboros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an ancient symbol depicting a serpent or dragon eating its own tail. Ah, here we have no base case that can be reached and a biological stack overflow will result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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eternal cyclic renewal or a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Reincarnation"/>
              </a:rPr>
              <a:t>cycle of life, death, and rebirth</a:t>
            </a:r>
            <a:endParaRPr lang="en-US" b="0" i="0" u="none" strike="noStrike" dirty="0">
              <a:solidFill>
                <a:srgbClr val="3366CC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568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 MB vs 580 MB for 46</a:t>
            </a:r>
            <a:r>
              <a:rPr lang="en-US" baseline="30000" dirty="0"/>
              <a:t>th</a:t>
            </a:r>
            <a:r>
              <a:rPr lang="en-US" dirty="0"/>
              <a:t> Fibonacci number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156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CC7832"/>
                </a:solidFill>
                <a:effectLst/>
              </a:rPr>
              <a:t>if </a:t>
            </a:r>
            <a:r>
              <a:rPr lang="en-US" dirty="0"/>
              <a:t>(number &lt; </a:t>
            </a:r>
            <a:r>
              <a:rPr lang="en-US" dirty="0">
                <a:solidFill>
                  <a:srgbClr val="6897BB"/>
                </a:solidFill>
                <a:effectLst/>
              </a:rPr>
              <a:t>10</a:t>
            </a:r>
            <a:r>
              <a:rPr lang="en-US" dirty="0"/>
              <a:t>) {</a:t>
            </a:r>
            <a:br>
              <a:rPr lang="en-US" dirty="0"/>
            </a:br>
            <a:r>
              <a:rPr lang="en-US" dirty="0"/>
              <a:t>    String </a:t>
            </a:r>
            <a:r>
              <a:rPr lang="en-US" dirty="0" err="1"/>
              <a:t>digitStr</a:t>
            </a:r>
            <a:r>
              <a:rPr lang="en-US" dirty="0"/>
              <a:t> = </a:t>
            </a:r>
            <a:r>
              <a:rPr lang="en-US" i="1" dirty="0" err="1">
                <a:effectLst/>
              </a:rPr>
              <a:t>getWordFromDigit</a:t>
            </a:r>
            <a:r>
              <a:rPr lang="en-US" dirty="0"/>
              <a:t>(number)</a:t>
            </a:r>
            <a:r>
              <a:rPr lang="en-US" dirty="0">
                <a:solidFill>
                  <a:srgbClr val="CC7832"/>
                </a:solidFill>
                <a:effectLst/>
              </a:rPr>
              <a:t>;</a:t>
            </a:r>
            <a:br>
              <a:rPr lang="en-US" dirty="0">
                <a:solidFill>
                  <a:srgbClr val="CC7832"/>
                </a:solidFill>
                <a:effectLst/>
              </a:rPr>
            </a:br>
            <a:r>
              <a:rPr lang="en-US" dirty="0">
                <a:solidFill>
                  <a:srgbClr val="CC7832"/>
                </a:solidFill>
                <a:effectLst/>
              </a:rPr>
              <a:t>    </a:t>
            </a:r>
            <a:r>
              <a:rPr lang="en-US" dirty="0" err="1"/>
              <a:t>System.</a:t>
            </a:r>
            <a:r>
              <a:rPr lang="en-US" i="1" dirty="0" err="1">
                <a:solidFill>
                  <a:srgbClr val="9876AA"/>
                </a:solidFill>
                <a:effectLst/>
              </a:rPr>
              <a:t>out</a:t>
            </a:r>
            <a:r>
              <a:rPr lang="en-US" dirty="0" err="1"/>
              <a:t>.print</a:t>
            </a:r>
            <a:r>
              <a:rPr lang="en-US" dirty="0"/>
              <a:t>(</a:t>
            </a:r>
            <a:r>
              <a:rPr lang="en-US" dirty="0" err="1"/>
              <a:t>digitStr</a:t>
            </a:r>
            <a:r>
              <a:rPr lang="en-US" dirty="0"/>
              <a:t> + </a:t>
            </a:r>
            <a:r>
              <a:rPr lang="en-US" dirty="0">
                <a:solidFill>
                  <a:srgbClr val="6A8759"/>
                </a:solidFill>
                <a:effectLst/>
              </a:rPr>
              <a:t>" "</a:t>
            </a:r>
            <a:r>
              <a:rPr lang="en-US" dirty="0"/>
              <a:t>)</a:t>
            </a:r>
            <a:r>
              <a:rPr lang="en-US" dirty="0">
                <a:solidFill>
                  <a:srgbClr val="CC7832"/>
                </a:solidFill>
                <a:effectLst/>
              </a:rPr>
              <a:t>;</a:t>
            </a:r>
            <a:br>
              <a:rPr lang="en-US" dirty="0">
                <a:solidFill>
                  <a:srgbClr val="CC7832"/>
                </a:solidFill>
                <a:effectLst/>
              </a:rPr>
            </a:br>
            <a:r>
              <a:rPr lang="en-US" dirty="0"/>
              <a:t>}</a:t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  <a:effectLst/>
              </a:rPr>
              <a:t>else </a:t>
            </a: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  </a:t>
            </a:r>
            <a:r>
              <a:rPr lang="en-US" i="1" dirty="0" err="1">
                <a:effectLst/>
              </a:rPr>
              <a:t>displayAsWords</a:t>
            </a:r>
            <a:r>
              <a:rPr lang="en-US" dirty="0"/>
              <a:t>(number / </a:t>
            </a:r>
            <a:r>
              <a:rPr lang="en-US" dirty="0">
                <a:solidFill>
                  <a:srgbClr val="6897BB"/>
                </a:solidFill>
                <a:effectLst/>
              </a:rPr>
              <a:t>10</a:t>
            </a:r>
            <a:r>
              <a:rPr lang="en-US" dirty="0"/>
              <a:t>)</a:t>
            </a:r>
            <a:r>
              <a:rPr lang="en-US" dirty="0">
                <a:solidFill>
                  <a:srgbClr val="CC7832"/>
                </a:solidFill>
                <a:effectLst/>
              </a:rPr>
              <a:t>;</a:t>
            </a:r>
            <a:br>
              <a:rPr lang="en-US" dirty="0">
                <a:solidFill>
                  <a:srgbClr val="CC7832"/>
                </a:solidFill>
                <a:effectLst/>
              </a:rPr>
            </a:br>
            <a:r>
              <a:rPr lang="en-US" dirty="0">
                <a:solidFill>
                  <a:srgbClr val="CC7832"/>
                </a:solidFill>
                <a:effectLst/>
              </a:rPr>
              <a:t>    </a:t>
            </a:r>
            <a:r>
              <a:rPr lang="en-US" dirty="0" err="1"/>
              <a:t>System.</a:t>
            </a:r>
            <a:r>
              <a:rPr lang="en-US" i="1" dirty="0" err="1">
                <a:solidFill>
                  <a:srgbClr val="9876AA"/>
                </a:solidFill>
                <a:effectLst/>
              </a:rPr>
              <a:t>out</a:t>
            </a:r>
            <a:r>
              <a:rPr lang="en-US" dirty="0" err="1"/>
              <a:t>.print</a:t>
            </a:r>
            <a:r>
              <a:rPr lang="en-US" dirty="0"/>
              <a:t>(</a:t>
            </a:r>
            <a:r>
              <a:rPr lang="en-US" i="1" dirty="0" err="1">
                <a:effectLst/>
              </a:rPr>
              <a:t>getWordFromDigit</a:t>
            </a:r>
            <a:r>
              <a:rPr lang="en-US" dirty="0"/>
              <a:t>(number % </a:t>
            </a:r>
            <a:r>
              <a:rPr lang="en-US" dirty="0">
                <a:solidFill>
                  <a:srgbClr val="6897BB"/>
                </a:solidFill>
                <a:effectLst/>
              </a:rPr>
              <a:t>10</a:t>
            </a:r>
            <a:r>
              <a:rPr lang="en-US" dirty="0"/>
              <a:t>) + </a:t>
            </a:r>
            <a:r>
              <a:rPr lang="en-US" dirty="0">
                <a:solidFill>
                  <a:srgbClr val="6A8759"/>
                </a:solidFill>
                <a:effectLst/>
              </a:rPr>
              <a:t>" "</a:t>
            </a:r>
            <a:r>
              <a:rPr lang="en-US" dirty="0"/>
              <a:t>)</a:t>
            </a:r>
            <a:r>
              <a:rPr lang="en-US" dirty="0">
                <a:solidFill>
                  <a:srgbClr val="CC7832"/>
                </a:solidFill>
                <a:effectLst/>
              </a:rPr>
              <a:t>;</a:t>
            </a:r>
            <a:br>
              <a:rPr lang="en-US" dirty="0">
                <a:solidFill>
                  <a:srgbClr val="CC7832"/>
                </a:solidFill>
                <a:effectLst/>
              </a:rPr>
            </a:b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580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27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835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368555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872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926297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9868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6813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538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78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23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4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274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078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892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32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ECE7E-ED21-4550-BF3F-459C1750B239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72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277A2-759A-4E1F-B47E-43F17C702E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A146BB-2709-4265-AE36-298EAE0269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/>
              <a:t>Lesson 1/21/2025</a:t>
            </a:r>
            <a:endParaRPr lang="en-US" dirty="0"/>
          </a:p>
          <a:p>
            <a:r>
              <a:rPr lang="en-US" dirty="0"/>
              <a:t>Dr. Michael Robbeloth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33A58C-455C-4E40-85B9-90EA8D1FC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38" y="0"/>
            <a:ext cx="5609816" cy="6858000"/>
          </a:xfrm>
          <a:prstGeom prst="rect">
            <a:avLst/>
          </a:prstGeom>
        </p:spPr>
      </p:pic>
      <p:pic>
        <p:nvPicPr>
          <p:cNvPr id="5" name="Picture 4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21FB98AE-0575-402A-E26D-646B435F99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254" y="477139"/>
            <a:ext cx="2826727" cy="282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209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83A27-1CA8-4E04-B8B3-B31B82E8F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Numbers As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E66AE-9767-4835-BA83-11072A817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502402" cy="3880773"/>
          </a:xfrm>
        </p:spPr>
        <p:txBody>
          <a:bodyPr/>
          <a:lstStyle/>
          <a:p>
            <a:r>
              <a:rPr lang="en-US" dirty="0"/>
              <a:t>Number has multiple digits</a:t>
            </a:r>
          </a:p>
          <a:p>
            <a:r>
              <a:rPr lang="en-US" dirty="0"/>
              <a:t>Need to write out the word for each digit</a:t>
            </a:r>
          </a:p>
          <a:p>
            <a:r>
              <a:rPr lang="en-US" dirty="0"/>
              <a:t>What are our subtasks here?</a:t>
            </a:r>
          </a:p>
          <a:p>
            <a:pPr lvl="1"/>
            <a:r>
              <a:rPr lang="en-US" dirty="0"/>
              <a:t>Display all digits but the last as words</a:t>
            </a:r>
          </a:p>
          <a:p>
            <a:pPr lvl="1"/>
            <a:r>
              <a:rPr lang="en-US" dirty="0"/>
              <a:t>Display last digit as a word</a:t>
            </a:r>
          </a:p>
          <a:p>
            <a:r>
              <a:rPr lang="en-US" dirty="0"/>
              <a:t>Which one is the base case vs reduction step?</a:t>
            </a:r>
          </a:p>
        </p:txBody>
      </p:sp>
    </p:spTree>
    <p:extLst>
      <p:ext uri="{BB962C8B-B14F-4D97-AF65-F5344CB8AC3E}">
        <p14:creationId xmlns:p14="http://schemas.microsoft.com/office/powerpoint/2010/main" val="2606097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5EE5A-8C5C-4703-AD3A-44D6392CD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Numbers As Words Base Case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E874473-C520-4085-9249-0C1DF99CAC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302" y="1745653"/>
            <a:ext cx="5264731" cy="467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50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5EE5A-8C5C-4703-AD3A-44D6392CD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171364" cy="927798"/>
          </a:xfrm>
        </p:spPr>
        <p:txBody>
          <a:bodyPr/>
          <a:lstStyle/>
          <a:p>
            <a:r>
              <a:rPr lang="en-US" dirty="0"/>
              <a:t>Display Numbers As Words Reduction Step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E4E6D-71E4-4C13-9452-07C63B7EF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211" y="1537398"/>
            <a:ext cx="8422949" cy="476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33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EE925-44A9-4CE3-920B-DF2594D64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5080371" cy="1320800"/>
          </a:xfrm>
        </p:spPr>
        <p:txBody>
          <a:bodyPr/>
          <a:lstStyle/>
          <a:p>
            <a:r>
              <a:rPr lang="en-US" dirty="0"/>
              <a:t>Fibonacci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2EFC1-1925-40E8-9CA5-9D384655D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88317"/>
            <a:ext cx="4969840" cy="3880773"/>
          </a:xfrm>
        </p:spPr>
        <p:txBody>
          <a:bodyPr/>
          <a:lstStyle/>
          <a:p>
            <a:r>
              <a:rPr lang="en-US" dirty="0"/>
              <a:t>Each number is the sum of the preceding two numbers</a:t>
            </a:r>
          </a:p>
          <a:p>
            <a:r>
              <a:rPr lang="en-US" dirty="0"/>
              <a:t>F</a:t>
            </a:r>
            <a:r>
              <a:rPr lang="en-US" baseline="-25000" dirty="0"/>
              <a:t>0</a:t>
            </a:r>
            <a:r>
              <a:rPr lang="en-US" dirty="0"/>
              <a:t> = 0</a:t>
            </a:r>
          </a:p>
          <a:p>
            <a:r>
              <a:rPr lang="en-US" dirty="0"/>
              <a:t>F</a:t>
            </a:r>
            <a:r>
              <a:rPr lang="en-US" baseline="-25000" dirty="0"/>
              <a:t>1</a:t>
            </a:r>
            <a:r>
              <a:rPr lang="en-US" dirty="0"/>
              <a:t> = 1</a:t>
            </a:r>
          </a:p>
          <a:p>
            <a:r>
              <a:rPr lang="en-US" dirty="0"/>
              <a:t>For K &gt; 1 F</a:t>
            </a:r>
            <a:r>
              <a:rPr lang="en-US" baseline="-25000" dirty="0"/>
              <a:t>K</a:t>
            </a:r>
            <a:r>
              <a:rPr lang="en-US" dirty="0"/>
              <a:t> = F</a:t>
            </a:r>
            <a:r>
              <a:rPr lang="en-US" baseline="-25000" dirty="0"/>
              <a:t>K-1</a:t>
            </a:r>
            <a:r>
              <a:rPr lang="en-US" dirty="0"/>
              <a:t> + F</a:t>
            </a:r>
            <a:r>
              <a:rPr lang="en-US" baseline="-25000" dirty="0"/>
              <a:t>K-2</a:t>
            </a:r>
          </a:p>
          <a:p>
            <a:r>
              <a:rPr lang="en-US" dirty="0"/>
              <a:t>What is/are our base case(s)? </a:t>
            </a:r>
          </a:p>
          <a:p>
            <a:r>
              <a:rPr lang="en-US" dirty="0"/>
              <a:t>How do we use recursion to make the problem smaller? What is the reduction step?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372C004-72EB-4C5D-B533-F8307F696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414" y="0"/>
            <a:ext cx="4088586" cy="253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234E7A-86EF-4C3B-9065-0FA7487D6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219" y="1499657"/>
            <a:ext cx="3833060" cy="527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9A58C-D285-452D-8F67-FF012717E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829163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do this together -- </a:t>
            </a:r>
            <a:br>
              <a:rPr lang="en-US" dirty="0"/>
            </a:br>
            <a:r>
              <a:rPr lang="en-US" dirty="0"/>
              <a:t>Find number of Zeros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EF987-FD11-4295-9CEF-27BFBC77A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231475" cy="3880773"/>
          </a:xfrm>
        </p:spPr>
        <p:txBody>
          <a:bodyPr/>
          <a:lstStyle/>
          <a:p>
            <a:r>
              <a:rPr lang="en-US" dirty="0"/>
              <a:t>Count the number of zeros in the number?</a:t>
            </a:r>
          </a:p>
          <a:p>
            <a:r>
              <a:rPr lang="en-US" dirty="0"/>
              <a:t>What is the base case vs reduction step?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115B7B-7D5B-488D-BFD0-55B3986D0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705" y="2160589"/>
            <a:ext cx="6151616" cy="276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5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A0F9D-3C99-4B6E-9BFD-18DD73638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5" y="180173"/>
            <a:ext cx="4397083" cy="1320800"/>
          </a:xfrm>
        </p:spPr>
        <p:txBody>
          <a:bodyPr/>
          <a:lstStyle/>
          <a:p>
            <a:r>
              <a:rPr lang="en-US" dirty="0" err="1"/>
              <a:t>Sierpinski</a:t>
            </a:r>
            <a:r>
              <a:rPr lang="en-US" dirty="0"/>
              <a:t> Triangle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DCE45-025B-4090-8DD0-EAEB4F5C8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26804"/>
            <a:ext cx="6099984" cy="5631196"/>
          </a:xfrm>
        </p:spPr>
        <p:txBody>
          <a:bodyPr>
            <a:normAutofit/>
          </a:bodyPr>
          <a:lstStyle/>
          <a:p>
            <a:r>
              <a:rPr lang="en-US" dirty="0"/>
              <a:t>Equilateral triangles subdivided recursively into equilateral triangles</a:t>
            </a:r>
          </a:p>
          <a:p>
            <a:r>
              <a:rPr lang="en-US" dirty="0"/>
              <a:t>Reproducible at any level of detail w/enough computational power</a:t>
            </a:r>
          </a:p>
          <a:p>
            <a:r>
              <a:rPr lang="en-US" dirty="0"/>
              <a:t>Start w/ equilateral triangle</a:t>
            </a:r>
          </a:p>
          <a:p>
            <a:r>
              <a:rPr lang="en-US" dirty="0"/>
              <a:t>Subdivide into four smaller congruent triangles using an upside-down equilateral triangle</a:t>
            </a:r>
          </a:p>
          <a:p>
            <a:r>
              <a:rPr lang="en-US" dirty="0"/>
              <a:t>“Remove” the central triangle</a:t>
            </a:r>
          </a:p>
          <a:p>
            <a:r>
              <a:rPr lang="en-US" dirty="0"/>
              <a:t>Repeat w/ smaller triangles inside</a:t>
            </a:r>
          </a:p>
          <a:p>
            <a:r>
              <a:rPr lang="en-US" dirty="0"/>
              <a:t>x/4 area removed first cut</a:t>
            </a:r>
          </a:p>
          <a:p>
            <a:r>
              <a:rPr lang="en-US" dirty="0"/>
              <a:t>(3 * 1)x/(4*4) second cut; (3 * 3)x/(16*4) third cut or 3x/16 and 9x/64</a:t>
            </a:r>
          </a:p>
          <a:p>
            <a:r>
              <a:rPr lang="en-US" dirty="0"/>
              <a:t>Using infinite geometric sequence add all terms</a:t>
            </a:r>
          </a:p>
          <a:p>
            <a:r>
              <a:rPr lang="en-US" dirty="0"/>
              <a:t>Given 1</a:t>
            </a:r>
            <a:r>
              <a:rPr lang="en-US" baseline="30000" dirty="0"/>
              <a:t>st</a:t>
            </a:r>
            <a:r>
              <a:rPr lang="en-US" dirty="0"/>
              <a:t> geometric term and common ratio:</a:t>
            </a:r>
          </a:p>
          <a:p>
            <a:pPr lvl="1"/>
            <a:r>
              <a:rPr lang="en-US" dirty="0"/>
              <a:t>a</a:t>
            </a:r>
            <a:r>
              <a:rPr lang="en-US" baseline="-25000" dirty="0"/>
              <a:t>1</a:t>
            </a:r>
            <a:r>
              <a:rPr lang="en-US" dirty="0"/>
              <a:t> / (1 – r)  = x/4 / (1 – ¾)=1 ; in general: a</a:t>
            </a:r>
            <a:r>
              <a:rPr lang="en-US" baseline="-25000" dirty="0"/>
              <a:t>n</a:t>
            </a:r>
            <a:r>
              <a:rPr lang="en-US" dirty="0"/>
              <a:t>=1/2(3</a:t>
            </a:r>
            <a:r>
              <a:rPr lang="en-US" baseline="30000" dirty="0"/>
              <a:t>n</a:t>
            </a:r>
            <a:r>
              <a:rPr lang="en-US" dirty="0"/>
              <a:t>-1)</a:t>
            </a:r>
          </a:p>
        </p:txBody>
      </p:sp>
      <p:pic>
        <p:nvPicPr>
          <p:cNvPr id="6146" name="Picture 2" descr="undefined">
            <a:extLst>
              <a:ext uri="{FF2B5EF4-FFF2-40B4-BE49-F238E27FC236}">
                <a16:creationId xmlns:a16="http://schemas.microsoft.com/office/drawing/2014/main" id="{D0446E49-598B-4687-B9C3-811D9F7D2D5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618" y="1007473"/>
            <a:ext cx="3739242" cy="375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24FE25E4-7EA5-4C79-A96B-AA2ADABE7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666" y="5107577"/>
            <a:ext cx="457200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5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DBEBA-795F-4010-8FB0-C398055FE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Sierpenski Triangle Code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05B5E-21A1-46D3-A133-AD6D2B6C5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715" y="1482634"/>
            <a:ext cx="5614285" cy="5212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594A0C-0BF7-49F9-9BC2-9F38D7686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97" y="2652766"/>
            <a:ext cx="6343703" cy="254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3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18EBD-2EF5-4A69-A9A2-9EE74DC91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365BE-C36F-43EE-A098-733702B12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07" y="2110347"/>
            <a:ext cx="5301435" cy="3880773"/>
          </a:xfrm>
        </p:spPr>
        <p:txBody>
          <a:bodyPr/>
          <a:lstStyle/>
          <a:p>
            <a:r>
              <a:rPr lang="en-US" dirty="0"/>
              <a:t>If an array is sorted, what’s a simple way to search it?</a:t>
            </a:r>
          </a:p>
          <a:p>
            <a:r>
              <a:rPr lang="en-US" dirty="0"/>
              <a:t>Start at the beginning and look at each element.</a:t>
            </a:r>
          </a:p>
          <a:p>
            <a:r>
              <a:rPr lang="en-US" dirty="0"/>
              <a:t>If not sorted, must do it this way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0522F8-B7EA-4E8D-A1C4-251A9E6AC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642" y="2110347"/>
            <a:ext cx="6568763" cy="361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12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C13D9-8D80-4280-AA72-F0661FDB4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07182"/>
            <a:ext cx="8596668" cy="1320800"/>
          </a:xfrm>
        </p:spPr>
        <p:txBody>
          <a:bodyPr/>
          <a:lstStyle/>
          <a:p>
            <a:r>
              <a:rPr lang="en-US" dirty="0"/>
              <a:t>Deeper Dive Binary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3FC45-FBB9-4C92-9E29-B640BF1C3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866" y="1095464"/>
            <a:ext cx="4738728" cy="56553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Binary Search</a:t>
            </a:r>
          </a:p>
          <a:p>
            <a:r>
              <a:rPr lang="en-US" dirty="0"/>
              <a:t>Find out if a number is in a </a:t>
            </a:r>
            <a:r>
              <a:rPr lang="en-US" b="1" dirty="0"/>
              <a:t>sorted</a:t>
            </a:r>
            <a:r>
              <a:rPr lang="en-US" dirty="0"/>
              <a:t> array</a:t>
            </a:r>
          </a:p>
          <a:p>
            <a:r>
              <a:rPr lang="en-US" dirty="0"/>
              <a:t>Do it recursively, of course.</a:t>
            </a:r>
          </a:p>
          <a:p>
            <a:r>
              <a:rPr lang="en-US" dirty="0"/>
              <a:t>Where do we start?</a:t>
            </a:r>
          </a:p>
          <a:p>
            <a:r>
              <a:rPr lang="en-US" dirty="0"/>
              <a:t>Middle of the array</a:t>
            </a:r>
          </a:p>
          <a:p>
            <a:r>
              <a:rPr lang="en-US" dirty="0"/>
              <a:t>What do we keep track of?</a:t>
            </a:r>
          </a:p>
          <a:p>
            <a:r>
              <a:rPr lang="en-US" dirty="0"/>
              <a:t>Target, array, first, and last index.</a:t>
            </a:r>
          </a:p>
          <a:p>
            <a:r>
              <a:rPr lang="en-US" dirty="0"/>
              <a:t>What if the number isn’t there? When would this occur?</a:t>
            </a:r>
          </a:p>
          <a:p>
            <a:r>
              <a:rPr lang="en-US" dirty="0"/>
              <a:t>First &gt; Last Return some negative value</a:t>
            </a:r>
          </a:p>
          <a:p>
            <a:r>
              <a:rPr lang="en-US" dirty="0"/>
              <a:t>What if the target is less than midpoint?</a:t>
            </a:r>
          </a:p>
          <a:p>
            <a:r>
              <a:rPr lang="en-US" dirty="0"/>
              <a:t>Call procedure again w/ first and last = mid – 1 </a:t>
            </a:r>
          </a:p>
          <a:p>
            <a:r>
              <a:rPr lang="en-US" dirty="0"/>
              <a:t>What if target is greater than midpoint</a:t>
            </a:r>
          </a:p>
          <a:p>
            <a:r>
              <a:rPr lang="en-US" dirty="0"/>
              <a:t>Call procedure again w/ first = mid + 1 and last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4B415B-C3EF-41EE-A26A-E239977BA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098" y="1304764"/>
            <a:ext cx="6227775" cy="457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4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30B15-7C2B-4DA3-9B67-2C50A4C38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5418666" cy="1320800"/>
          </a:xfrm>
        </p:spPr>
        <p:txBody>
          <a:bodyPr/>
          <a:lstStyle/>
          <a:p>
            <a:r>
              <a:rPr lang="en-US" dirty="0"/>
              <a:t>Binary Search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77AD8-A28C-4417-AC66-143EA8C1A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829468" cy="4340695"/>
          </a:xfrm>
        </p:spPr>
        <p:txBody>
          <a:bodyPr>
            <a:normAutofit fontScale="92500"/>
          </a:bodyPr>
          <a:lstStyle/>
          <a:p>
            <a:r>
              <a:rPr lang="en-US" altLang="en-US" dirty="0"/>
              <a:t>Extremely Fast</a:t>
            </a:r>
          </a:p>
          <a:p>
            <a:r>
              <a:rPr lang="en-US" altLang="en-US" dirty="0"/>
              <a:t>~½ array eliminated at each call to method</a:t>
            </a:r>
          </a:p>
          <a:p>
            <a:r>
              <a:rPr lang="en-US" altLang="en-US" dirty="0"/>
              <a:t>1000 elements, ~10 array searches </a:t>
            </a:r>
            <a:r>
              <a:rPr lang="en-US" altLang="en-US" b="1" dirty="0"/>
              <a:t>worse and average case</a:t>
            </a:r>
          </a:p>
          <a:p>
            <a:r>
              <a:rPr lang="en-US" altLang="en-US" dirty="0"/>
              <a:t>100,000 elements, ~17 array searches</a:t>
            </a:r>
          </a:p>
          <a:p>
            <a:r>
              <a:rPr lang="en-US" altLang="en-US" dirty="0"/>
              <a:t>Vs sequential w/ 1000 elements needing ~500 comparisons </a:t>
            </a:r>
            <a:r>
              <a:rPr lang="en-US" altLang="en-US" b="1" dirty="0"/>
              <a:t>on average</a:t>
            </a:r>
          </a:p>
          <a:p>
            <a:endParaRPr lang="en-US" altLang="en-US" b="1" dirty="0"/>
          </a:p>
          <a:p>
            <a:r>
              <a:rPr lang="en-US" altLang="en-US" dirty="0"/>
              <a:t>In general, for n elements:</a:t>
            </a:r>
          </a:p>
          <a:p>
            <a:pPr lvl="1"/>
            <a:r>
              <a:rPr lang="en-US" altLang="en-US" dirty="0"/>
              <a:t>log</a:t>
            </a:r>
            <a:r>
              <a:rPr lang="en-US" altLang="en-US" baseline="-25000" dirty="0"/>
              <a:t>2</a:t>
            </a:r>
            <a:r>
              <a:rPr lang="en-US" altLang="en-US" dirty="0"/>
              <a:t>(n) worse case</a:t>
            </a:r>
          </a:p>
          <a:p>
            <a:pPr lvl="1"/>
            <a:r>
              <a:rPr lang="en-US" altLang="en-US" dirty="0"/>
              <a:t>log</a:t>
            </a:r>
            <a:r>
              <a:rPr lang="en-US" altLang="en-US" baseline="-25000" dirty="0"/>
              <a:t>2</a:t>
            </a:r>
            <a:r>
              <a:rPr lang="en-US" altLang="en-US" dirty="0"/>
              <a:t>(n) average case</a:t>
            </a:r>
          </a:p>
          <a:p>
            <a:pPr lvl="1"/>
            <a:r>
              <a:rPr lang="en-US" altLang="en-US" dirty="0"/>
              <a:t>1 comparison best case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775C6-1F8A-4540-8B8B-88607D0FA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415" y="356716"/>
            <a:ext cx="3446011" cy="2847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B928F1-C64E-4CA6-B192-67B8A2888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7415" y="3429000"/>
            <a:ext cx="3540104" cy="28549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B14908-375B-4D3B-B06D-5C143321C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5149" y="2160588"/>
            <a:ext cx="2898377" cy="224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5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0DD5C-5FFD-498B-BBBC-7F69EA8E1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549" y="23780"/>
            <a:ext cx="6343005" cy="664709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9E7A9C-6F03-44C9-AC12-96237795C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549" y="817581"/>
            <a:ext cx="6343005" cy="56858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Dayton, Ohio native</a:t>
            </a:r>
          </a:p>
          <a:p>
            <a:r>
              <a:rPr lang="en-US" dirty="0"/>
              <a:t>Lived in Amish country past six years, Knox County, has 64k inhabitants</a:t>
            </a:r>
          </a:p>
          <a:p>
            <a:r>
              <a:rPr lang="en-US" dirty="0"/>
              <a:t>Worked approximately 18 years in industry/consulting (primarily embedded and distributed computing)</a:t>
            </a:r>
          </a:p>
          <a:p>
            <a:r>
              <a:rPr lang="en-US" dirty="0"/>
              <a:t>Almost eight years in academia </a:t>
            </a:r>
          </a:p>
          <a:p>
            <a:r>
              <a:rPr lang="en-US" dirty="0"/>
              <a:t>Ph.D. from Wright State (all Ohio colleges/Universities)</a:t>
            </a:r>
          </a:p>
          <a:p>
            <a:r>
              <a:rPr lang="en-US" dirty="0"/>
              <a:t>Married 22 years</a:t>
            </a:r>
          </a:p>
          <a:p>
            <a:r>
              <a:rPr lang="en-US" dirty="0"/>
              <a:t>Generation X dad with Generation Alpha daughter (6 years old)</a:t>
            </a:r>
          </a:p>
          <a:p>
            <a:pPr lvl="1"/>
            <a:r>
              <a:rPr lang="en-US" dirty="0"/>
              <a:t>No millennial or Gen Z kids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sym typeface="Wingdings" panose="05000000000000000000" pitchFamily="2" charset="2"/>
              </a:rPr>
              <a:t>Dachshund daddy, nine-year-old black &amp; tan Leonie</a:t>
            </a:r>
          </a:p>
          <a:p>
            <a:r>
              <a:rPr lang="en-US" dirty="0">
                <a:sym typeface="Wingdings" panose="05000000000000000000" pitchFamily="2" charset="2"/>
              </a:rPr>
              <a:t>I love Computer Science and being a geek!</a:t>
            </a:r>
          </a:p>
          <a:p>
            <a:r>
              <a:rPr lang="en-US" dirty="0">
                <a:sym typeface="Wingdings" panose="05000000000000000000" pitchFamily="2" charset="2"/>
              </a:rPr>
              <a:t>Hobbies: Photography, Hiking, Slow Running, Travel, &amp; Gaming (Just One More Turn!)</a:t>
            </a:r>
          </a:p>
          <a:p>
            <a:r>
              <a:rPr lang="en-US" dirty="0"/>
              <a:t>Twitter LinkedIn, &amp; Instagram @mrobbeloth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1FEF5B-F4E6-48C4-8937-E237FEE084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3" t="14591" r="26271" b="20438"/>
          <a:stretch/>
        </p:blipFill>
        <p:spPr>
          <a:xfrm>
            <a:off x="7377345" y="40544"/>
            <a:ext cx="4563120" cy="677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3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6BD2-3E75-49B7-9998-ED480435F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766F6-A702-4F17-94EF-1AFD7436E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2437655" cy="9945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Thank You!</a:t>
            </a:r>
          </a:p>
          <a:p>
            <a:r>
              <a:rPr lang="en-US" dirty="0"/>
              <a:t>Presentation at QR below:</a:t>
            </a:r>
          </a:p>
        </p:txBody>
      </p:sp>
      <p:pic>
        <p:nvPicPr>
          <p:cNvPr id="5" name="Picture 4" descr="A dog wearing a sweater&#10;&#10;Description automatically generated with medium confidence">
            <a:extLst>
              <a:ext uri="{FF2B5EF4-FFF2-40B4-BE49-F238E27FC236}">
                <a16:creationId xmlns:a16="http://schemas.microsoft.com/office/drawing/2014/main" id="{3A51DEBD-4419-4119-9581-7AA36D1A3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096" y="837173"/>
            <a:ext cx="4961203" cy="5306138"/>
          </a:xfrm>
          <a:prstGeom prst="rect">
            <a:avLst/>
          </a:prstGeom>
        </p:spPr>
      </p:pic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C87472C8-F39A-0BE9-45E3-138E106B3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285811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125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29EDA-1CCF-4513-9B7B-810F6CE54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894" y="0"/>
            <a:ext cx="8596668" cy="1305261"/>
          </a:xfrm>
        </p:spPr>
        <p:txBody>
          <a:bodyPr/>
          <a:lstStyle/>
          <a:p>
            <a:r>
              <a:rPr lang="en-US" dirty="0"/>
              <a:t>Overtime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81EE3E-BB30-4ADC-A673-951657B87ECE}"/>
              </a:ext>
            </a:extLst>
          </p:cNvPr>
          <p:cNvSpPr txBox="1"/>
          <p:nvPr/>
        </p:nvSpPr>
        <p:spPr>
          <a:xfrm>
            <a:off x="5217459" y="1426984"/>
            <a:ext cx="571231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HelveticaNeue-MediumCond"/>
                <a:ea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1400" dirty="0">
                <a:solidFill>
                  <a:srgbClr val="231F20"/>
                </a:solidFill>
                <a:effectLst/>
                <a:latin typeface="HelveticaNeue-MediumCond"/>
                <a:ea typeface="Times New Roman" panose="02020603050405020304" pitchFamily="18" charset="0"/>
                <a:cs typeface="Times New Roman" panose="02020603050405020304" pitchFamily="18" charset="0"/>
              </a:rPr>
              <a:t>What output will be produced by the following code?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public class Demo {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public static void main(String[]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args</a:t>
            </a: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) {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System.out.println</a:t>
            </a: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("The output is:");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bar(11156);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System.out.println</a:t>
            </a: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();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}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public static void bar(int number) {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if (number &gt; 0) {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    int d = number % 10;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boolean</a:t>
            </a: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odd = (number / 10) % 2 == 1;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    bar(number / 10);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    if (odd)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  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System.out.print</a:t>
            </a: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(d / 2 + 5);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    else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  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System.out.print</a:t>
            </a: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(d / 2);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}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}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}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4613C8-61A2-40A3-ABBF-3DF08AD1B731}"/>
              </a:ext>
            </a:extLst>
          </p:cNvPr>
          <p:cNvSpPr txBox="1"/>
          <p:nvPr/>
        </p:nvSpPr>
        <p:spPr>
          <a:xfrm>
            <a:off x="0" y="1996370"/>
            <a:ext cx="503457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HelveticaNeue-MediumCond"/>
                <a:ea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1400" dirty="0">
                <a:solidFill>
                  <a:srgbClr val="231F20"/>
                </a:solidFill>
                <a:effectLst/>
                <a:latin typeface="HelveticaNeue-MediumCond"/>
                <a:ea typeface="Times New Roman" panose="02020603050405020304" pitchFamily="18" charset="0"/>
                <a:cs typeface="Times New Roman" panose="02020603050405020304" pitchFamily="18" charset="0"/>
              </a:rPr>
              <a:t>What output will be produced by the following code?</a:t>
            </a:r>
            <a:endParaRPr lang="en-US" sz="1400" dirty="0">
              <a:solidFill>
                <a:srgbClr val="000000"/>
              </a:solidFill>
              <a:effectLst/>
              <a:latin typeface="Courier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public class Demo {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public static void main(String[]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args</a:t>
            </a: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) {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System.out.println</a:t>
            </a: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("The output is:");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foo(23);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System.out.println</a:t>
            </a: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();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}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public static void foo(int number) {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if (number &gt; 0) {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    foo(number / 2);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System.out.print</a:t>
            </a: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(number % 2);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}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}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}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555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6DD48-6E6E-4398-BB7D-1A64B8B44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FA1D8-7F51-4E78-9D52-29947613A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131795" cy="3880773"/>
          </a:xfrm>
        </p:spPr>
        <p:txBody>
          <a:bodyPr/>
          <a:lstStyle/>
          <a:p>
            <a:r>
              <a:rPr lang="en-US" b="1" dirty="0"/>
              <a:t>Define</a:t>
            </a:r>
            <a:r>
              <a:rPr lang="en-US" dirty="0"/>
              <a:t> recursion</a:t>
            </a:r>
          </a:p>
          <a:p>
            <a:r>
              <a:rPr lang="en-US" b="1" dirty="0"/>
              <a:t>Describe</a:t>
            </a:r>
            <a:r>
              <a:rPr lang="en-US" dirty="0"/>
              <a:t> the principles of recursion</a:t>
            </a:r>
          </a:p>
          <a:p>
            <a:r>
              <a:rPr lang="en-US" b="1" dirty="0"/>
              <a:t>Analyze</a:t>
            </a:r>
            <a:r>
              <a:rPr lang="en-US" dirty="0"/>
              <a:t> and evaluate recursive algorithms</a:t>
            </a:r>
          </a:p>
          <a:p>
            <a:r>
              <a:rPr lang="en-US" b="1" dirty="0"/>
              <a:t>Write</a:t>
            </a:r>
            <a:r>
              <a:rPr lang="en-US" dirty="0"/>
              <a:t> one ourselves</a:t>
            </a:r>
          </a:p>
          <a:p>
            <a:endParaRPr lang="en-US" dirty="0"/>
          </a:p>
          <a:p>
            <a:r>
              <a:rPr lang="en-US" dirty="0"/>
              <a:t>If we have time: </a:t>
            </a:r>
          </a:p>
          <a:p>
            <a:r>
              <a:rPr lang="en-US" b="1" dirty="0"/>
              <a:t>Determine</a:t>
            </a:r>
            <a:r>
              <a:rPr lang="en-US" dirty="0"/>
              <a:t> the output of code segments w/ recursion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BD826E4-C1D3-4F2C-9DBC-9DA81D2BD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619" y="1466028"/>
            <a:ext cx="3518802" cy="478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57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11A37-3671-4250-962E-AC0A50A8C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three basic programming statements?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A3EB5-C1F1-44A3-BE62-801A3255C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1268411"/>
          </a:xfrm>
        </p:spPr>
        <p:txBody>
          <a:bodyPr/>
          <a:lstStyle/>
          <a:p>
            <a:r>
              <a:rPr lang="en-US" dirty="0"/>
              <a:t>Sequential (Ex. assignment, normal procedural/method invocation)</a:t>
            </a:r>
          </a:p>
          <a:p>
            <a:r>
              <a:rPr lang="en-US" dirty="0"/>
              <a:t>Conditional (Make a Decision)</a:t>
            </a:r>
          </a:p>
          <a:p>
            <a:r>
              <a:rPr lang="en-US" dirty="0"/>
              <a:t>Iterative (Repeat sequence of instructions)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4559BC-BA74-4BB0-A479-5A554CE4B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3429000"/>
            <a:ext cx="5314086" cy="329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12BB2-9A24-4448-B0EE-921DB6CE1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let’s consider a fourth type of programming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17C7D-EBD4-4230-9BF8-84B8D28C3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anyone define recursion for me?</a:t>
            </a:r>
          </a:p>
          <a:p>
            <a:r>
              <a:rPr lang="en-US" dirty="0"/>
              <a:t>What if we could have a statement that calls the procedure it is already running inside of?</a:t>
            </a:r>
          </a:p>
          <a:p>
            <a:r>
              <a:rPr lang="en-US" dirty="0"/>
              <a:t>That would be awesome.</a:t>
            </a:r>
          </a:p>
          <a:p>
            <a:r>
              <a:rPr lang="en-US" dirty="0"/>
              <a:t>Indeed, we do, it’s call recursion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2AE3F-3F16-49BD-8602-9C8FCEA4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202" y="2940948"/>
            <a:ext cx="5339798" cy="39170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9037FE-CA81-405C-EC2A-93D139258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4129238"/>
            <a:ext cx="3423584" cy="272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69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F2ACE-96D8-4F0F-8627-71FA6AB96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4454064" cy="1550989"/>
          </a:xfrm>
        </p:spPr>
        <p:txBody>
          <a:bodyPr>
            <a:normAutofit fontScale="90000"/>
          </a:bodyPr>
          <a:lstStyle/>
          <a:p>
            <a:r>
              <a:rPr lang="en-US" dirty="0"/>
              <a:t>I have a question? (You should have a question at this point)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9CECC-91AA-40C7-AA4B-822B80F51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572398" cy="1798225"/>
          </a:xfrm>
        </p:spPr>
        <p:txBody>
          <a:bodyPr/>
          <a:lstStyle/>
          <a:p>
            <a:r>
              <a:rPr lang="en-US" dirty="0"/>
              <a:t>Don’t loops have a way to stop themselves?</a:t>
            </a:r>
          </a:p>
          <a:p>
            <a:r>
              <a:rPr lang="en-US" dirty="0"/>
              <a:t>Yes! (some terminating exp./stmt.)</a:t>
            </a:r>
          </a:p>
          <a:p>
            <a:r>
              <a:rPr lang="en-US" dirty="0"/>
              <a:t>So, what happens when there isn’t some mechanism to stop the loop?</a:t>
            </a:r>
          </a:p>
          <a:p>
            <a:endParaRPr lang="en-US" dirty="0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A4D7C0A1-096F-4916-9C2B-4885360EC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133" y="0"/>
            <a:ext cx="6850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E5D729-CA9D-4522-AA5A-06EA3C60C225}"/>
              </a:ext>
            </a:extLst>
          </p:cNvPr>
          <p:cNvSpPr txBox="1"/>
          <p:nvPr/>
        </p:nvSpPr>
        <p:spPr>
          <a:xfrm>
            <a:off x="677334" y="3860580"/>
            <a:ext cx="4811345" cy="135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42950" indent="-285750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2971800" indent="-228600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3429000" indent="-228600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886200" indent="-228600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We need to make the problem smaller when we call the procedure again</a:t>
            </a:r>
          </a:p>
          <a:p>
            <a:r>
              <a:rPr lang="en-US" dirty="0"/>
              <a:t>Did you recall how we made the count down method simpler on each call?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5EEC9C-0A35-495D-A9B4-F5E2A07F0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5" y="5503940"/>
            <a:ext cx="5284107" cy="10344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B07F87-3E92-461D-9C05-4D58663B81A5}"/>
              </a:ext>
            </a:extLst>
          </p:cNvPr>
          <p:cNvSpPr txBox="1"/>
          <p:nvPr/>
        </p:nvSpPr>
        <p:spPr>
          <a:xfrm>
            <a:off x="5697174" y="609599"/>
            <a:ext cx="63039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It won’t take that long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Exception in thread "main" </a:t>
            </a:r>
            <a:r>
              <a:rPr lang="en-US" dirty="0" err="1">
                <a:solidFill>
                  <a:srgbClr val="FF0000"/>
                </a:solidFill>
              </a:rPr>
              <a:t>java.lang.StackOverflowError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95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AE683-8121-4CDE-B3DD-3995878C0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deeper inspection on recursion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5407F4-1C41-43B4-BFDC-9947AE79F4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6727" y="1719519"/>
            <a:ext cx="5153311" cy="480499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F05217-B3B6-4A49-B660-F94BDA225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645" y="2027219"/>
            <a:ext cx="5339798" cy="391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0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028BF-28CA-448B-9F92-C5D58FE3E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497094" cy="686846"/>
          </a:xfrm>
        </p:spPr>
        <p:txBody>
          <a:bodyPr/>
          <a:lstStyle/>
          <a:p>
            <a:r>
              <a:rPr lang="en-US" dirty="0"/>
              <a:t>To recap…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79260-5FF0-4FB8-9451-49D2C5B9B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304" y="2160589"/>
            <a:ext cx="4389518" cy="2691110"/>
          </a:xfrm>
        </p:spPr>
        <p:txBody>
          <a:bodyPr/>
          <a:lstStyle/>
          <a:p>
            <a:r>
              <a:rPr lang="en-US" dirty="0"/>
              <a:t>Recursion is a computational problem-solving method whereby we have a procedure (e.g., function) that calls itself</a:t>
            </a:r>
          </a:p>
          <a:p>
            <a:r>
              <a:rPr lang="en-US" dirty="0"/>
              <a:t>Each time, we have a recursive, problem-reducing, step</a:t>
            </a:r>
          </a:p>
          <a:p>
            <a:r>
              <a:rPr lang="en-US" dirty="0"/>
              <a:t>Eventually, we reach one or more base cases (w/no recursion)</a:t>
            </a:r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7C517A88-4E39-4EAF-8F90-66FEDB38B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364" y="705596"/>
            <a:ext cx="4292581" cy="426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9BCE08-3563-4865-9679-B6B9C04045A6}"/>
              </a:ext>
            </a:extLst>
          </p:cNvPr>
          <p:cNvSpPr txBox="1"/>
          <p:nvPr/>
        </p:nvSpPr>
        <p:spPr>
          <a:xfrm>
            <a:off x="720365" y="5274861"/>
            <a:ext cx="609958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power of recursion evidently lies in the possibility of defining an infinite set of objects by a finite statement. In the same manner, an infinite number of computations can be described by a finite recursive program, even if this program contains no explicit repetitions. Niklaus Wirth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97938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B9B39-8839-46E3-B610-69D2D383B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tradeoff between recursion and iteration?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C060C-A333-4C0D-B120-5D20BEA8D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314675" cy="3880773"/>
          </a:xfrm>
        </p:spPr>
        <p:txBody>
          <a:bodyPr/>
          <a:lstStyle/>
          <a:p>
            <a:r>
              <a:rPr lang="en-US" dirty="0"/>
              <a:t>Have equal expressive power</a:t>
            </a:r>
          </a:p>
          <a:p>
            <a:r>
              <a:rPr lang="en-US" dirty="0"/>
              <a:t>Recursion makes some problems easier to solve</a:t>
            </a:r>
          </a:p>
          <a:p>
            <a:r>
              <a:rPr lang="en-US" dirty="0"/>
              <a:t>Iteration makes other problems easier to solve</a:t>
            </a:r>
          </a:p>
          <a:p>
            <a:r>
              <a:rPr lang="en-US" dirty="0"/>
              <a:t>Recursion incurs a performance penalty w/o </a:t>
            </a:r>
            <a:r>
              <a:rPr lang="en-US" b="1" dirty="0"/>
              <a:t>tail call </a:t>
            </a:r>
            <a:r>
              <a:rPr lang="en-US" dirty="0"/>
              <a:t>optimization (not sure about recent versions of Java/JEPs, but not available, would need Scala/Groovy/Clojure)</a:t>
            </a:r>
          </a:p>
          <a:p>
            <a:r>
              <a:rPr lang="en-US" dirty="0"/>
              <a:t>Recursion needs more storage needed</a:t>
            </a:r>
          </a:p>
        </p:txBody>
      </p:sp>
    </p:spTree>
    <p:extLst>
      <p:ext uri="{BB962C8B-B14F-4D97-AF65-F5344CB8AC3E}">
        <p14:creationId xmlns:p14="http://schemas.microsoft.com/office/powerpoint/2010/main" val="152699182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2819</TotalTime>
  <Words>1839</Words>
  <Application>Microsoft Office PowerPoint</Application>
  <PresentationFormat>Widescreen</PresentationFormat>
  <Paragraphs>208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Arial</vt:lpstr>
      <vt:lpstr>Calibri</vt:lpstr>
      <vt:lpstr>Courier</vt:lpstr>
      <vt:lpstr>Georgia</vt:lpstr>
      <vt:lpstr>HelveticaNeue-MediumCond</vt:lpstr>
      <vt:lpstr>inherit</vt:lpstr>
      <vt:lpstr>MathJax_Main</vt:lpstr>
      <vt:lpstr>MathJax_Math-italic</vt:lpstr>
      <vt:lpstr>Times New Roman</vt:lpstr>
      <vt:lpstr>Trebuchet MS</vt:lpstr>
      <vt:lpstr>Wingdings</vt:lpstr>
      <vt:lpstr>Wingdings 3</vt:lpstr>
      <vt:lpstr>Facet</vt:lpstr>
      <vt:lpstr>Recursion</vt:lpstr>
      <vt:lpstr>Who Am I?</vt:lpstr>
      <vt:lpstr>Learning Outcomes</vt:lpstr>
      <vt:lpstr>What are the three basic programming statements?</vt:lpstr>
      <vt:lpstr>Now let’s consider a fourth type of programming statement</vt:lpstr>
      <vt:lpstr>I have a question? (You should have a question at this point)</vt:lpstr>
      <vt:lpstr>A deeper inspection on recursion</vt:lpstr>
      <vt:lpstr>To recap…</vt:lpstr>
      <vt:lpstr>What’s the tradeoff between recursion and iteration?</vt:lpstr>
      <vt:lpstr>Display Numbers As Words</vt:lpstr>
      <vt:lpstr>Display Numbers As Words Base Case</vt:lpstr>
      <vt:lpstr>Display Numbers As Words Reduction Step</vt:lpstr>
      <vt:lpstr>Fibonacci</vt:lpstr>
      <vt:lpstr>Let’s do this together --  Find number of Zeros</vt:lpstr>
      <vt:lpstr>Sierpinski Triangle</vt:lpstr>
      <vt:lpstr>Sierpenski Triangle Code Sample</vt:lpstr>
      <vt:lpstr>Searching</vt:lpstr>
      <vt:lpstr>Deeper Dive Binary Search</vt:lpstr>
      <vt:lpstr>Binary Search Performance</vt:lpstr>
      <vt:lpstr>Questions</vt:lpstr>
      <vt:lpstr>Overtime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Recursion</dc:title>
  <dc:creator>Michael Robbeloth</dc:creator>
  <cp:lastModifiedBy>Michael Robbeloth</cp:lastModifiedBy>
  <cp:revision>88</cp:revision>
  <dcterms:created xsi:type="dcterms:W3CDTF">2023-02-18T17:19:09Z</dcterms:created>
  <dcterms:modified xsi:type="dcterms:W3CDTF">2025-01-21T20:47:11Z</dcterms:modified>
</cp:coreProperties>
</file>